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5" r:id="rId4"/>
  </p:sldMasterIdLst>
  <p:notesMasterIdLst>
    <p:notesMasterId r:id="rId10"/>
  </p:notesMasterIdLst>
  <p:handoutMasterIdLst>
    <p:handoutMasterId r:id="rId11"/>
  </p:handoutMasterIdLst>
  <p:sldIdLst>
    <p:sldId id="258" r:id="rId5"/>
    <p:sldId id="263" r:id="rId6"/>
    <p:sldId id="260" r:id="rId7"/>
    <p:sldId id="259" r:id="rId8"/>
    <p:sldId id="264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8"/>
            <p14:sldId id="263"/>
            <p14:sldId id="260"/>
            <p14:sldId id="25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9" autoAdjust="0"/>
    <p:restoredTop sz="82909" autoAdjust="0"/>
  </p:normalViewPr>
  <p:slideViewPr>
    <p:cSldViewPr>
      <p:cViewPr varScale="1">
        <p:scale>
          <a:sx n="91" d="100"/>
          <a:sy n="91" d="100"/>
        </p:scale>
        <p:origin x="23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4.xml" Id="rId8" /><Relationship Type="http://schemas.openxmlformats.org/officeDocument/2006/relationships/viewProps" Target="viewProps.xml" Id="rId13" /><Relationship Type="http://schemas.openxmlformats.org/officeDocument/2006/relationships/slide" Target="slides/slide3.xml" Id="rId7" /><Relationship Type="http://schemas.openxmlformats.org/officeDocument/2006/relationships/presProps" Target="presProps.xml" Id="rId12" /><Relationship Type="http://schemas.openxmlformats.org/officeDocument/2006/relationships/slide" Target="slides/slide2.xml" Id="rId6" /><Relationship Type="http://schemas.openxmlformats.org/officeDocument/2006/relationships/handoutMaster" Target="handoutMasters/handoutMaster1.xml" Id="rId11" /><Relationship Type="http://schemas.openxmlformats.org/officeDocument/2006/relationships/slide" Target="slides/slide1.xml" Id="rId5" /><Relationship Type="http://schemas.openxmlformats.org/officeDocument/2006/relationships/tableStyles" Target="tableStyles.xml" Id="rId15" /><Relationship Type="http://schemas.openxmlformats.org/officeDocument/2006/relationships/notesMaster" Target="notesMasters/notesMaster1.xml" Id="rId10" /><Relationship Type="http://schemas.openxmlformats.org/officeDocument/2006/relationships/slideMaster" Target="slideMasters/slideMaster4.xml" Id="rId4" /><Relationship Type="http://schemas.openxmlformats.org/officeDocument/2006/relationships/slide" Target="slides/slide5.xml" Id="rId9" /><Relationship Type="http://schemas.openxmlformats.org/officeDocument/2006/relationships/theme" Target="theme/theme1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r">
              <a:defRPr sz="1300"/>
            </a:lvl1pPr>
          </a:lstStyle>
          <a:p>
            <a:fld id="{D83FDC75-7F73-4A4A-A77C-09AADF00E0EA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r">
              <a:defRPr sz="13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761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/>
          <a:lstStyle>
            <a:lvl1pPr algn="r">
              <a:defRPr sz="1300"/>
            </a:lvl1pPr>
          </a:lstStyle>
          <a:p>
            <a:fld id="{48AEF76B-3757-4A0B-AF93-28494465C1DD}" type="datetimeFigureOut">
              <a:rPr lang="en-US" smtClean="0"/>
              <a:pPr/>
              <a:t>2/24/2022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5" tIns="47113" rIns="94225" bIns="471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5" tIns="47113" rIns="94225" bIns="471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5" tIns="47113" rIns="94225" bIns="47113" rtlCol="0" anchor="b"/>
          <a:lstStyle>
            <a:lvl1pPr algn="r">
              <a:defRPr sz="13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067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396166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83105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0735"/>
      </p:ext>
    </p:extLst>
  </p:cSld>
  <p:clrMapOvr>
    <a:masterClrMapping/>
  </p:clrMapOvr>
</p:notes>
</file>

<file path=ppt/notesSlides/notesSlide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46713"/>
      </p:ext>
    </p:extLst>
  </p:cSld>
  <p:clrMapOvr>
    <a:masterClrMapping/>
  </p:clrMapOvr>
</p:notes>
</file>

<file path=ppt/notesSlides/notesSlide5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53835"/>
      </p:ext>
    </p:extLst>
  </p:cSld>
  <p:clrMapOvr>
    <a:masterClrMapping/>
  </p:clrMapOvr>
</p:note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38613"/>
      </p:ext>
    </p:extLst>
  </p:cSld>
  <p:clrMapOvr>
    <a:masterClrMapping/>
  </p:clrMapOvr>
  <p:hf hdr="0" ftr="0" dt="0"/>
</p:sldLayout>
</file>

<file path=ppt/slideLayouts/slideLayout1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08150"/>
      </p:ext>
    </p:extLst>
  </p:cSld>
  <p:clrMapOvr>
    <a:masterClrMapping/>
  </p:clrMapOvr>
  <p:hf hdr="0" ftr="0" dt="0"/>
</p:sldLayout>
</file>

<file path=ppt/slideLayouts/slideLayout1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33151"/>
      </p:ext>
    </p:extLst>
  </p:cSld>
  <p:clrMapOvr>
    <a:masterClrMapping/>
  </p:clrMapOvr>
  <p:hf hdr="0" ftr="0" dt="0"/>
</p:sldLayout>
</file>

<file path=ppt/slideLayouts/slideLayout1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36762"/>
      </p:ext>
    </p:extLst>
  </p:cSld>
  <p:clrMapOvr>
    <a:masterClrMapping/>
  </p:clrMapOvr>
  <p:hf hdr="0" ftr="0" dt="0"/>
</p:sldLayout>
</file>

<file path=ppt/slideLayouts/slideLayout1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54375"/>
      </p:ext>
    </p:extLst>
  </p:cSld>
  <p:clrMapOvr>
    <a:masterClrMapping/>
  </p:clrMapOvr>
  <p:hf hdr="0" ftr="0" dt="0"/>
</p:sldLayout>
</file>

<file path=ppt/slideLayouts/slideLayout1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37964"/>
      </p:ext>
    </p:extLst>
  </p:cSld>
  <p:clrMapOvr>
    <a:masterClrMapping/>
  </p:clrMapOvr>
</p:sldLayout>
</file>

<file path=ppt/slideLayouts/slideLayout1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853444"/>
      </p:ext>
    </p:extLst>
  </p:cSld>
  <p:clrMapOvr>
    <a:masterClrMapping/>
  </p:clrMapOvr>
  <p:hf hdr="0" ftr="0" dt="0"/>
</p:sldLayout>
</file>

<file path=ppt/slideLayouts/slideLayout1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37818"/>
      </p:ext>
    </p:extLst>
  </p:cSld>
  <p:clrMapOvr>
    <a:masterClrMapping/>
  </p:clrMapOvr>
  <p:hf hdr="0" ftr="0" dt="0"/>
</p:sldLayout>
</file>

<file path=ppt/slideLayouts/slideLayout2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81776"/>
      </p:ext>
    </p:extLst>
  </p:cSld>
  <p:clrMapOvr>
    <a:masterClrMapping/>
  </p:clrMapOvr>
  <p:hf hdr="0" ftr="0" dt="0"/>
</p:sldLayout>
</file>

<file path=ppt/slideLayouts/slideLayout2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60360"/>
      </p:ext>
    </p:extLst>
  </p:cSld>
  <p:clrMapOvr>
    <a:masterClrMapping/>
  </p:clrMapOvr>
  <p:hf hdr="0" ftr="0" dt="0"/>
</p:sldLayout>
</file>

<file path=ppt/slideLayouts/slideLayout2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25849"/>
      </p:ext>
    </p:extLst>
  </p:cSld>
  <p:clrMapOvr>
    <a:masterClrMapping/>
  </p:clrMapOvr>
  <p:hf hdr="0" ftr="0" dt="0"/>
</p:sldLayout>
</file>

<file path=ppt/slideLayouts/slideLayout23.xml><?xml version="1.0" encoding="utf-8"?>
<p:sldLayout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userDrawn="1">
  <p:cSld name="Content 1 column w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62000" y="1600200"/>
            <a:ext cx="8001000" cy="4800600"/>
          </a:xfrm>
        </p:spPr>
        <p:txBody>
          <a:bodyPr/>
          <a:lstStyle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 marL="914400" indent="0"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47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4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6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ubtitle 6" descr="" title=""/>
          <p:cNvSpPr txBox="1">
            <a:spLocks/>
          </p:cNvSpPr>
          <p:nvPr/>
        </p:nvSpPr>
        <p:spPr>
          <a:xfrm>
            <a:off x="762000" y="762000"/>
            <a:ext cx="7543800" cy="5586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Controlled group rules numeric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1970s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Congress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added affiliated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service group rules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Anti-abuse measure to prevent business structuring to avoid Code’s nondiscrimination rules.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A-org, B-org and management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 purposes of Code requirements, separate entities in an affiliated service group are considered a single employer. </a:t>
            </a:r>
          </a:p>
          <a:p>
            <a:pPr marL="742950" lvl="1" indent="-285750" algn="l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Eligibility and vesting service</a:t>
            </a:r>
          </a:p>
          <a:p>
            <a:pPr marL="742950" lvl="1" indent="-285750" algn="l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70% coverage testing</a:t>
            </a:r>
          </a:p>
          <a:p>
            <a:pPr marL="742950" lvl="1" indent="-285750" algn="l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Annual additions limit</a:t>
            </a:r>
          </a:p>
          <a:p>
            <a:pPr marL="742950" lvl="1" indent="-285750" algn="l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Nondiscrimination testing, including 70% coverage testing and top heavy testing</a:t>
            </a:r>
          </a:p>
          <a:p>
            <a:pPr marL="742950" lvl="1" indent="-285750" algn="l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Joint and several pension funding liability</a:t>
            </a:r>
          </a:p>
          <a:p>
            <a:pPr marL="742950" lvl="1" indent="-285750" algn="l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Withdrawal liability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Facts and circumstances</a:t>
            </a:r>
          </a:p>
          <a:p>
            <a:pPr marL="742950" lvl="1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Few bright line rules.  </a:t>
            </a:r>
          </a:p>
          <a:p>
            <a:pPr marL="742950" lvl="1" indent="-285750" algn="l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 proposed in February 1983.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Portion addressing management services organizations were withdrawn.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214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>
      <p:transition/>
    </mc:Fallback>
  </mc:AlternateContent>
</p:sld>
</file>

<file path=ppt/slides/slide2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ubtitle 6" descr="" title=""/>
          <p:cNvSpPr txBox="1">
            <a:spLocks/>
          </p:cNvSpPr>
          <p:nvPr/>
        </p:nvSpPr>
        <p:spPr>
          <a:xfrm>
            <a:off x="762000" y="762000"/>
            <a:ext cx="7543800" cy="550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A-Org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 an A-Org with respect to a particular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 organization must meet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of the following criteria. 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must be a service organization.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own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some interest in the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FSO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(no matter how small).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16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perform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services for 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FSO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16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regularly </a:t>
            </a:r>
            <a:r>
              <a:rPr lang="en-US" sz="16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16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FSO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 providing services to third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parties.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“Regularly perform” or be “regularly associated” depends on facts and circumstances including revenue.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Co-branding?  How prominent?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Board or other oversight?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Ad-hoc services, e.g., legal?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Joint insurance coverage?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Arm’s length contract?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Any item “per se” qualify?</a:t>
            </a:r>
          </a:p>
          <a:p>
            <a:pPr lvl="1" algn="l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 descr="" title=""/>
          <p:cNvSpPr/>
          <p:nvPr/>
        </p:nvSpPr>
        <p:spPr>
          <a:xfrm>
            <a:off x="4582374" y="3930962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Service Organization (A-org)</a:t>
            </a:r>
            <a:endParaRPr lang="en-US" sz="1400" dirty="0"/>
          </a:p>
        </p:txBody>
      </p:sp>
      <p:sp>
        <p:nvSpPr>
          <p:cNvPr id="4" name="TextBox 3" descr="" title=""/>
          <p:cNvSpPr txBox="1"/>
          <p:nvPr/>
        </p:nvSpPr>
        <p:spPr>
          <a:xfrm>
            <a:off x="5420574" y="4976097"/>
            <a:ext cx="58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5" name="Rectangle 4" descr="" title=""/>
          <p:cNvSpPr/>
          <p:nvPr/>
        </p:nvSpPr>
        <p:spPr>
          <a:xfrm>
            <a:off x="3662372" y="5410200"/>
            <a:ext cx="17430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Service Organization (</a:t>
            </a:r>
            <a:r>
              <a:rPr lang="en-US" sz="1400" dirty="0" err="1" smtClean="0"/>
              <a:t>FSO</a:t>
            </a:r>
            <a:r>
              <a:rPr lang="en-US" sz="1400" dirty="0" smtClean="0"/>
              <a:t>), e.g., a joint venture entity</a:t>
            </a:r>
            <a:endParaRPr lang="en-US" sz="1400" dirty="0"/>
          </a:p>
        </p:txBody>
      </p:sp>
      <p:cxnSp>
        <p:nvCxnSpPr>
          <p:cNvPr id="6" name="Straight Connector 5" descr="" title=""/>
          <p:cNvCxnSpPr>
            <a:stCxn id="5" idx="0"/>
            <a:endCxn id="3" idx="2"/>
          </p:cNvCxnSpPr>
          <p:nvPr/>
        </p:nvCxnSpPr>
        <p:spPr>
          <a:xfrm flipV="1">
            <a:off x="4533900" y="4845362"/>
            <a:ext cx="886674" cy="564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wn Arrow 10" descr="" title=""/>
          <p:cNvSpPr/>
          <p:nvPr/>
        </p:nvSpPr>
        <p:spPr>
          <a:xfrm rot="3227942">
            <a:off x="6078648" y="5124210"/>
            <a:ext cx="457200" cy="851978"/>
          </a:xfrm>
          <a:prstGeom prst="downArrow">
            <a:avLst>
              <a:gd name="adj1" fmla="val 50000"/>
              <a:gd name="adj2" fmla="val 56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 descr="" title=""/>
          <p:cNvSpPr txBox="1"/>
          <p:nvPr/>
        </p:nvSpPr>
        <p:spPr>
          <a:xfrm>
            <a:off x="6523267" y="5542238"/>
            <a:ext cx="137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Services or association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98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>
      <p:transition/>
    </mc:Fallback>
  </mc:AlternateContent>
</p:sld>
</file>

<file path=ppt/slides/slide3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" title=""/>
          <p:cNvSpPr/>
          <p:nvPr/>
        </p:nvSpPr>
        <p:spPr>
          <a:xfrm>
            <a:off x="2710381" y="2611260"/>
            <a:ext cx="16996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Parent Entity</a:t>
            </a:r>
            <a:endParaRPr lang="en-US" sz="1400" dirty="0"/>
          </a:p>
        </p:txBody>
      </p:sp>
      <p:sp>
        <p:nvSpPr>
          <p:cNvPr id="28" name="Rectangle 27" descr="" title=""/>
          <p:cNvSpPr/>
          <p:nvPr/>
        </p:nvSpPr>
        <p:spPr>
          <a:xfrm>
            <a:off x="5181601" y="2580218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A-org</a:t>
            </a:r>
            <a:endParaRPr lang="en-US" sz="1400" dirty="0"/>
          </a:p>
        </p:txBody>
      </p:sp>
      <p:sp>
        <p:nvSpPr>
          <p:cNvPr id="32" name="Rectangle 31" descr="" title=""/>
          <p:cNvSpPr/>
          <p:nvPr/>
        </p:nvSpPr>
        <p:spPr>
          <a:xfrm>
            <a:off x="3895744" y="4277782"/>
            <a:ext cx="17430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First Service Organization</a:t>
            </a:r>
            <a:endParaRPr lang="en-US" sz="1400" dirty="0"/>
          </a:p>
        </p:txBody>
      </p:sp>
      <p:cxnSp>
        <p:nvCxnSpPr>
          <p:cNvPr id="33" name="Straight Connector 32" descr="" title=""/>
          <p:cNvCxnSpPr>
            <a:stCxn id="32" idx="0"/>
            <a:endCxn id="4" idx="2"/>
          </p:cNvCxnSpPr>
          <p:nvPr/>
        </p:nvCxnSpPr>
        <p:spPr>
          <a:xfrm flipH="1" flipV="1">
            <a:off x="3560219" y="3525660"/>
            <a:ext cx="1207053" cy="752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 descr="" title=""/>
          <p:cNvCxnSpPr>
            <a:stCxn id="32" idx="0"/>
            <a:endCxn id="28" idx="2"/>
          </p:cNvCxnSpPr>
          <p:nvPr/>
        </p:nvCxnSpPr>
        <p:spPr>
          <a:xfrm flipV="1">
            <a:off x="4767272" y="3494618"/>
            <a:ext cx="1252529" cy="783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 descr="" title=""/>
          <p:cNvSpPr txBox="1"/>
          <p:nvPr/>
        </p:nvSpPr>
        <p:spPr>
          <a:xfrm>
            <a:off x="3200400" y="3717055"/>
            <a:ext cx="709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dirty="0" smtClean="0"/>
              <a:t>0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37" name="TextBox 36" descr="" title=""/>
          <p:cNvSpPr txBox="1"/>
          <p:nvPr/>
        </p:nvSpPr>
        <p:spPr>
          <a:xfrm>
            <a:off x="5486400" y="3745468"/>
            <a:ext cx="58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20%</a:t>
            </a:r>
            <a:endParaRPr lang="en-US" dirty="0"/>
          </a:p>
        </p:txBody>
      </p:sp>
      <p:sp>
        <p:nvSpPr>
          <p:cNvPr id="23" name="TextBox 22" descr="" title=""/>
          <p:cNvSpPr txBox="1"/>
          <p:nvPr/>
        </p:nvSpPr>
        <p:spPr>
          <a:xfrm>
            <a:off x="5795972" y="4267022"/>
            <a:ext cx="137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Administrative Services</a:t>
            </a:r>
            <a:endParaRPr lang="en-US" sz="1400" dirty="0"/>
          </a:p>
        </p:txBody>
      </p:sp>
      <p:sp>
        <p:nvSpPr>
          <p:cNvPr id="7" name="Rectangle 6" descr="" title=""/>
          <p:cNvSpPr/>
          <p:nvPr/>
        </p:nvSpPr>
        <p:spPr>
          <a:xfrm>
            <a:off x="2514601" y="2370572"/>
            <a:ext cx="2190688" cy="303125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 descr="" title=""/>
          <p:cNvSpPr/>
          <p:nvPr/>
        </p:nvSpPr>
        <p:spPr>
          <a:xfrm>
            <a:off x="4924443" y="2370571"/>
            <a:ext cx="2243130" cy="303125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 descr="" title=""/>
          <p:cNvSpPr/>
          <p:nvPr/>
        </p:nvSpPr>
        <p:spPr>
          <a:xfrm rot="3227942">
            <a:off x="6148995" y="3555593"/>
            <a:ext cx="457200" cy="851978"/>
          </a:xfrm>
          <a:prstGeom prst="downArrow">
            <a:avLst>
              <a:gd name="adj1" fmla="val 50000"/>
              <a:gd name="adj2" fmla="val 56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6" descr="" title=""/>
          <p:cNvSpPr txBox="1">
            <a:spLocks/>
          </p:cNvSpPr>
          <p:nvPr/>
        </p:nvSpPr>
        <p:spPr>
          <a:xfrm>
            <a:off x="762000" y="762000"/>
            <a:ext cx="7543800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A-org cont’d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Not addressed whether intersecting groups remain separate or aggregate.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58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>
      <p:transition/>
    </mc:Fallback>
  </mc:AlternateContent>
</p:sld>
</file>

<file path=ppt/slides/slide4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" title=""/>
          <p:cNvSpPr/>
          <p:nvPr/>
        </p:nvSpPr>
        <p:spPr>
          <a:xfrm>
            <a:off x="1631239" y="5198327"/>
            <a:ext cx="16996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Service Organization (</a:t>
            </a:r>
            <a:r>
              <a:rPr lang="en-US" sz="1400" dirty="0" err="1" smtClean="0"/>
              <a:t>FSO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8" name="Rectangle 27" descr="" title=""/>
          <p:cNvSpPr/>
          <p:nvPr/>
        </p:nvSpPr>
        <p:spPr>
          <a:xfrm>
            <a:off x="6182020" y="3848192"/>
            <a:ext cx="1066799" cy="611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HCE</a:t>
            </a:r>
            <a:r>
              <a:rPr lang="en-US" sz="1400" dirty="0" smtClean="0"/>
              <a:t> of </a:t>
            </a:r>
            <a:r>
              <a:rPr lang="en-US" sz="1400" dirty="0" err="1" smtClean="0"/>
              <a:t>FSO</a:t>
            </a:r>
            <a:endParaRPr lang="en-US" sz="1400" dirty="0"/>
          </a:p>
        </p:txBody>
      </p:sp>
      <p:sp>
        <p:nvSpPr>
          <p:cNvPr id="32" name="Rectangle 31" descr="" title=""/>
          <p:cNvSpPr/>
          <p:nvPr/>
        </p:nvSpPr>
        <p:spPr>
          <a:xfrm>
            <a:off x="4713195" y="5200121"/>
            <a:ext cx="17430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B-Org</a:t>
            </a:r>
            <a:endParaRPr lang="en-US" sz="1400" dirty="0"/>
          </a:p>
        </p:txBody>
      </p:sp>
      <p:cxnSp>
        <p:nvCxnSpPr>
          <p:cNvPr id="34" name="Straight Connector 33" descr="" title=""/>
          <p:cNvCxnSpPr/>
          <p:nvPr/>
        </p:nvCxnSpPr>
        <p:spPr>
          <a:xfrm flipV="1">
            <a:off x="5500303" y="4462818"/>
            <a:ext cx="1282634" cy="741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 descr="" title=""/>
          <p:cNvSpPr txBox="1"/>
          <p:nvPr/>
        </p:nvSpPr>
        <p:spPr>
          <a:xfrm>
            <a:off x="6126568" y="4786855"/>
            <a:ext cx="58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23" name="TextBox 22" descr="" title=""/>
          <p:cNvSpPr txBox="1"/>
          <p:nvPr/>
        </p:nvSpPr>
        <p:spPr>
          <a:xfrm>
            <a:off x="3657600" y="5804950"/>
            <a:ext cx="862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Services</a:t>
            </a:r>
            <a:endParaRPr lang="en-US" sz="1400" dirty="0"/>
          </a:p>
        </p:txBody>
      </p:sp>
      <p:sp>
        <p:nvSpPr>
          <p:cNvPr id="12" name="Down Arrow 11" descr="" title=""/>
          <p:cNvSpPr/>
          <p:nvPr/>
        </p:nvSpPr>
        <p:spPr>
          <a:xfrm rot="5400000">
            <a:off x="3766599" y="5150361"/>
            <a:ext cx="457200" cy="851978"/>
          </a:xfrm>
          <a:prstGeom prst="downArrow">
            <a:avLst>
              <a:gd name="adj1" fmla="val 50000"/>
              <a:gd name="adj2" fmla="val 56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6" descr="" title=""/>
          <p:cNvSpPr txBox="1">
            <a:spLocks/>
          </p:cNvSpPr>
          <p:nvPr/>
        </p:nvSpPr>
        <p:spPr>
          <a:xfrm>
            <a:off x="649288" y="647260"/>
            <a:ext cx="7543800" cy="413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B-Org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 a B-Org with respect to a particular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FSO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the B-Org need not be a service organization, but it must meet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of the following criteria.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portion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the business of the B-Org is the performance of services for 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FSO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and/or its A-Orgs.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Those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services are of a type </a:t>
            </a:r>
            <a:r>
              <a:rPr lang="en-US" sz="16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historically performed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the field of 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FSO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or its A-Orgs by employees.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least 10 percent of the B-Org is owned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one or more “highly compensated employees”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FSO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and/or its A-Orgs.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portion: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10% total receipts or 5% of service receipts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metric than regularly perform?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Historically performed then or now?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tied to the business or, e.g., legal?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67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>
      <p:transition/>
    </mc:Fallback>
  </mc:AlternateContent>
</p:sld>
</file>

<file path=ppt/slides/slide5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" titl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ubtitle 6" descr="" title=""/>
          <p:cNvSpPr txBox="1">
            <a:spLocks/>
          </p:cNvSpPr>
          <p:nvPr/>
        </p:nvSpPr>
        <p:spPr>
          <a:xfrm>
            <a:off x="762000" y="762000"/>
            <a:ext cx="7543800" cy="3908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Services Organization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Consists of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an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organization, the </a:t>
            </a:r>
            <a:r>
              <a:rPr lang="en-US" sz="16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business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which is the performance of </a:t>
            </a:r>
            <a:r>
              <a:rPr lang="en-US" sz="16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functions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 another organization; and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ii) the organization for which such management functions are performed. 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Under withdrawn regulations: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business</a:t>
            </a:r>
            <a:r>
              <a:rPr lang="en-US" sz="16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performing services for another if such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activities constituted more than 50 percent of the management organization’s business activities over a rolling two-year period.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16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defined broadly, e.g.,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daily business operations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ii)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personnel;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(iii) employee compensation 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benefits;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(iv) short- and long-term business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planning;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(v) organizational structure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(vi) any other management activity or service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 descr="" title=""/>
          <p:cNvSpPr/>
          <p:nvPr/>
        </p:nvSpPr>
        <p:spPr>
          <a:xfrm>
            <a:off x="4533900" y="412054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Management Services Organization</a:t>
            </a:r>
            <a:endParaRPr lang="en-US" sz="1400" dirty="0"/>
          </a:p>
        </p:txBody>
      </p:sp>
      <p:sp>
        <p:nvSpPr>
          <p:cNvPr id="5" name="Rectangle 4" descr="" title=""/>
          <p:cNvSpPr/>
          <p:nvPr/>
        </p:nvSpPr>
        <p:spPr>
          <a:xfrm>
            <a:off x="3662372" y="5410200"/>
            <a:ext cx="17430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Organization for which Services are Performed</a:t>
            </a:r>
            <a:endParaRPr lang="en-US" sz="1400" dirty="0"/>
          </a:p>
        </p:txBody>
      </p:sp>
      <p:sp>
        <p:nvSpPr>
          <p:cNvPr id="11" name="Down Arrow 10" descr="" title=""/>
          <p:cNvSpPr/>
          <p:nvPr/>
        </p:nvSpPr>
        <p:spPr>
          <a:xfrm rot="3227942">
            <a:off x="5735748" y="5203403"/>
            <a:ext cx="457200" cy="851978"/>
          </a:xfrm>
          <a:prstGeom prst="downArrow">
            <a:avLst>
              <a:gd name="adj1" fmla="val 50000"/>
              <a:gd name="adj2" fmla="val 561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 descr="" title=""/>
          <p:cNvSpPr txBox="1"/>
          <p:nvPr/>
        </p:nvSpPr>
        <p:spPr>
          <a:xfrm>
            <a:off x="6179593" y="5664649"/>
            <a:ext cx="137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Management Services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3427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Seyfarth_Innovation">
      <a:dk1>
        <a:srgbClr val="004992"/>
      </a:dk1>
      <a:lt1>
        <a:srgbClr val="666666"/>
      </a:lt1>
      <a:dk2>
        <a:srgbClr val="DADADA"/>
      </a:dk2>
      <a:lt2>
        <a:srgbClr val="FFFFFF"/>
      </a:lt2>
      <a:accent1>
        <a:srgbClr val="00BEFA"/>
      </a:accent1>
      <a:accent2>
        <a:srgbClr val="66CC66"/>
      </a:accent2>
      <a:accent3>
        <a:srgbClr val="666666"/>
      </a:accent3>
      <a:accent4>
        <a:srgbClr val="003366"/>
      </a:accent4>
      <a:accent5>
        <a:srgbClr val="990033"/>
      </a:accent5>
      <a:accent6>
        <a:srgbClr val="FF6633"/>
      </a:accent6>
      <a:hlink>
        <a:srgbClr val="993399"/>
      </a:hlink>
      <a:folHlink>
        <a:srgbClr val="66CC00"/>
      </a:folHlink>
    </a:clrScheme>
    <a:fontScheme name="Seyfarth_Innov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terms:created xsi:type="dcterms:W3CDTF">1900-01-01T06:00:00.0000000Z</dcterms:created>
  <dcterms:modified xsi:type="dcterms:W3CDTF">1900-01-01T06:00:00.0000000Z</dcterms:modified>
</coreProperties>
</file>